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87" r:id="rId2"/>
    <p:sldId id="291" r:id="rId3"/>
    <p:sldId id="303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289" r:id="rId16"/>
  </p:sldIdLst>
  <p:sldSz cx="9144000" cy="5143500" type="screen16x9"/>
  <p:notesSz cx="6858000" cy="9144000"/>
  <p:embeddedFontLst>
    <p:embeddedFont>
      <p:font typeface="Archivo Light" panose="020B0604020202020204" charset="0"/>
      <p:regular r:id="rId18"/>
      <p:bold r:id="rId19"/>
      <p:italic r:id="rId20"/>
      <p:boldItalic r:id="rId21"/>
    </p:embeddedFont>
    <p:embeddedFont>
      <p:font typeface="Cuprum" panose="020B0604020202020204" charset="0"/>
      <p:regular r:id="rId22"/>
      <p:bold r:id="rId23"/>
      <p:italic r:id="rId24"/>
      <p:boldItalic r:id="rId25"/>
    </p:embeddedFont>
    <p:embeddedFont>
      <p:font typeface="Orbitron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E76B8-81CE-43AF-BB53-1B91799248C5}">
  <a:tblStyle styleId="{B28E76B8-81CE-43AF-BB53-1B91799248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 autoAdjust="0"/>
    <p:restoredTop sz="94660"/>
  </p:normalViewPr>
  <p:slideViewPr>
    <p:cSldViewPr>
      <p:cViewPr varScale="1">
        <p:scale>
          <a:sx n="87" d="100"/>
          <a:sy n="87" d="100"/>
        </p:scale>
        <p:origin x="6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99234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250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909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4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83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74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817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27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3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20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074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532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3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46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47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75" r:id="rId4"/>
    <p:sldLayoutId id="2147483676" r:id="rId5"/>
    <p:sldLayoutId id="2147483677" r:id="rId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m.wikipedia.org/wiki/File:Google_Chrome_icon_(September_2014).svg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soft_Word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File:Instagram_logo_2016.svg" TargetMode="External"/><Relationship Id="rId9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freepngimg.com/png/49853-computer-scanner-free-download-png-h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ommons.wikimedia.org/wiki/file:webcam_grayscale.jpg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freepngimg.com/png/49853-computer-scanner-free-download-png-h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ommons.wikimedia.org/wiki/file:webcam_grayscale.jpg" TargetMode="Externa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commons.wikimedia.org/wiki/file:webcam_grayscale.jpg" TargetMode="Externa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m.wikipedia.org/wiki/File:Google_Chrome_icon_(September_2014).svg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soft_Word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File:Instagram_logo_2016.svg" TargetMode="External"/><Relationship Id="rId9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m.wikipedia.org/wiki/File:Google_Chrome_icon_(September_2014).svg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soft_Word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File:Instagram_logo_2016.svg" TargetMode="External"/><Relationship Id="rId9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-180528" y="2705168"/>
            <a:ext cx="5526167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600" dirty="0"/>
              <a:t>CONCEITOS BÁSICOS:</a:t>
            </a:r>
            <a:br>
              <a:rPr lang="pt-BR" sz="3600" dirty="0"/>
            </a:br>
            <a:r>
              <a:rPr lang="pt-BR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HARDWARE, SOFTWARE E PERIFÉRICOS</a:t>
            </a:r>
            <a:endParaRPr lang="pt-BR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40" name="Google Shape;1640;p40"/>
          <p:cNvSpPr txBox="1">
            <a:spLocks noGrp="1"/>
          </p:cNvSpPr>
          <p:nvPr>
            <p:ph type="title" idx="2"/>
          </p:nvPr>
        </p:nvSpPr>
        <p:spPr>
          <a:xfrm>
            <a:off x="1736362" y="1231507"/>
            <a:ext cx="17555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grpSp>
        <p:nvGrpSpPr>
          <p:cNvPr id="1642" name="Google Shape;1642;p40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643" name="Google Shape;1643;p40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0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0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0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0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0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0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0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0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0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0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0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0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0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0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40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718" name="Google Shape;1718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9" name="Google Shape;1719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20" name="Google Shape;1720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4" name="Google Shape;1724;p40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725" name="Google Shape;1725;p4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40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733" name="Google Shape;1733;p40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0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40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744" name="Google Shape;1744;p40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59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-7024409" y="616092"/>
            <a:ext cx="15124801" cy="3974720"/>
            <a:chOff x="-7145300" y="616092"/>
            <a:chExt cx="15124801" cy="397472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145300" y="616092"/>
              <a:ext cx="14628954" cy="3974720"/>
              <a:chOff x="4907941" y="616092"/>
              <a:chExt cx="14628954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/>
            </p:blipFill>
            <p:spPr>
              <a:xfrm>
                <a:off x="4907941" y="1337730"/>
                <a:ext cx="3253082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INSTAGRAM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WORD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7592679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CHROME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/>
          </p:blipFill>
          <p:spPr>
            <a:xfrm>
              <a:off x="-1360561" y="1536903"/>
              <a:ext cx="3231091" cy="300760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/>
          </p:blipFill>
          <p:spPr>
            <a:xfrm>
              <a:off x="5214784" y="1463217"/>
              <a:ext cx="2764717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SOFTWARE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AB9315-FA1D-1C42-2C47-EE9B631A7B9F}"/>
              </a:ext>
            </a:extLst>
          </p:cNvPr>
          <p:cNvSpPr txBox="1"/>
          <p:nvPr/>
        </p:nvSpPr>
        <p:spPr>
          <a:xfrm>
            <a:off x="17208786" y="4227934"/>
            <a:ext cx="27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s://en.m.wikipedia.org/wiki/File:Google_Chrome_icon_(September_2014)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78934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4"/>
            <a:ext cx="4160400" cy="3413227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395537" y="2012175"/>
            <a:ext cx="3410062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PERIFÉRICOS</a:t>
            </a: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19600" y="1340892"/>
            <a:ext cx="3858900" cy="2959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2000" dirty="0"/>
              <a:t>“São os equipamentos que </a:t>
            </a:r>
            <a:r>
              <a:rPr lang="pt-BR" sz="2000" b="1" dirty="0"/>
              <a:t>conectamos</a:t>
            </a:r>
            <a:r>
              <a:rPr lang="pt-BR" sz="2000" dirty="0"/>
              <a:t> ao computador para melhorar o uso, como a impressora, fones de ouvido, pen drive e webcam”.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85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53126DD5-1808-6CE4-B907-046FFF185B5B}"/>
              </a:ext>
            </a:extLst>
          </p:cNvPr>
          <p:cNvGrpSpPr/>
          <p:nvPr/>
        </p:nvGrpSpPr>
        <p:grpSpPr>
          <a:xfrm>
            <a:off x="4863285" y="616092"/>
            <a:ext cx="15622483" cy="3974720"/>
            <a:chOff x="4863285" y="616092"/>
            <a:chExt cx="15622483" cy="397472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EC734D7-5836-1A4F-2A3C-09C14D0E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63285" y="1337730"/>
              <a:ext cx="3246575" cy="3253082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C3C51C-948F-C487-D623-029B05FD7370}"/>
                </a:ext>
              </a:extLst>
            </p:cNvPr>
            <p:cNvSpPr/>
            <p:nvPr/>
          </p:nvSpPr>
          <p:spPr>
            <a:xfrm>
              <a:off x="5460195" y="688100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IMPRESSORA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C599E51-DEDC-1428-7A7F-114ADFBD6FC1}"/>
                </a:ext>
              </a:extLst>
            </p:cNvPr>
            <p:cNvSpPr/>
            <p:nvPr/>
          </p:nvSpPr>
          <p:spPr>
            <a:xfrm>
              <a:off x="11288208" y="627534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WEBCAN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035A8E6A-D611-E4A1-2016-6C51BAE158AF}"/>
                </a:ext>
              </a:extLst>
            </p:cNvPr>
            <p:cNvSpPr/>
            <p:nvPr/>
          </p:nvSpPr>
          <p:spPr>
            <a:xfrm>
              <a:off x="17544770" y="616092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SCANNER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/>
          </p:blipFill>
          <p:spPr>
            <a:xfrm>
              <a:off x="10644771" y="1959226"/>
              <a:ext cx="3736496" cy="250129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/>
          </p:blipFill>
          <p:spPr>
            <a:xfrm>
              <a:off x="16749272" y="2016159"/>
              <a:ext cx="3736496" cy="224189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323528" y="2012175"/>
            <a:ext cx="3482071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PERIFÉRICOS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75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53126DD5-1808-6CE4-B907-046FFF185B5B}"/>
              </a:ext>
            </a:extLst>
          </p:cNvPr>
          <p:cNvGrpSpPr/>
          <p:nvPr/>
        </p:nvGrpSpPr>
        <p:grpSpPr>
          <a:xfrm>
            <a:off x="-1113379" y="616092"/>
            <a:ext cx="15622483" cy="3974720"/>
            <a:chOff x="4863285" y="616092"/>
            <a:chExt cx="15622483" cy="397472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EC734D7-5836-1A4F-2A3C-09C14D0E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863285" y="1337730"/>
              <a:ext cx="3246575" cy="3253082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C3C51C-948F-C487-D623-029B05FD7370}"/>
                </a:ext>
              </a:extLst>
            </p:cNvPr>
            <p:cNvSpPr/>
            <p:nvPr/>
          </p:nvSpPr>
          <p:spPr>
            <a:xfrm>
              <a:off x="5460195" y="688100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IMPRESSORA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C599E51-DEDC-1428-7A7F-114ADFBD6FC1}"/>
                </a:ext>
              </a:extLst>
            </p:cNvPr>
            <p:cNvSpPr/>
            <p:nvPr/>
          </p:nvSpPr>
          <p:spPr>
            <a:xfrm>
              <a:off x="11288208" y="627534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WEBCAN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035A8E6A-D611-E4A1-2016-6C51BAE158AF}"/>
                </a:ext>
              </a:extLst>
            </p:cNvPr>
            <p:cNvSpPr/>
            <p:nvPr/>
          </p:nvSpPr>
          <p:spPr>
            <a:xfrm>
              <a:off x="17544770" y="616092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SCANNER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/>
          </p:blipFill>
          <p:spPr>
            <a:xfrm>
              <a:off x="10644771" y="1959226"/>
              <a:ext cx="3736496" cy="250129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/>
          </p:blipFill>
          <p:spPr>
            <a:xfrm>
              <a:off x="16749272" y="2016159"/>
              <a:ext cx="3736496" cy="224189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323528" y="2012175"/>
            <a:ext cx="3482071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PERIFÉRICOS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6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022219A4-BBCF-B8E4-E36B-66E0D010CE40}"/>
              </a:ext>
            </a:extLst>
          </p:cNvPr>
          <p:cNvGrpSpPr/>
          <p:nvPr/>
        </p:nvGrpSpPr>
        <p:grpSpPr>
          <a:xfrm>
            <a:off x="-7165304" y="487768"/>
            <a:ext cx="15616406" cy="4103044"/>
            <a:chOff x="-7165304" y="487768"/>
            <a:chExt cx="15616406" cy="410304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EC734D7-5836-1A4F-2A3C-09C14D0E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-7165304" y="1337730"/>
              <a:ext cx="3246575" cy="3253082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6C3C51C-948F-C487-D623-029B05FD7370}"/>
                </a:ext>
              </a:extLst>
            </p:cNvPr>
            <p:cNvSpPr/>
            <p:nvPr/>
          </p:nvSpPr>
          <p:spPr>
            <a:xfrm>
              <a:off x="-6568394" y="688100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IMPRESSORA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C599E51-DEDC-1428-7A7F-114ADFBD6FC1}"/>
                </a:ext>
              </a:extLst>
            </p:cNvPr>
            <p:cNvSpPr/>
            <p:nvPr/>
          </p:nvSpPr>
          <p:spPr>
            <a:xfrm>
              <a:off x="-740381" y="627534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WEBCAN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035A8E6A-D611-E4A1-2016-6C51BAE158AF}"/>
                </a:ext>
              </a:extLst>
            </p:cNvPr>
            <p:cNvSpPr/>
            <p:nvPr/>
          </p:nvSpPr>
          <p:spPr>
            <a:xfrm>
              <a:off x="5516181" y="616092"/>
              <a:ext cx="1944216" cy="51549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SCANNER</a:t>
              </a:r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/>
          </p:blipFill>
          <p:spPr>
            <a:xfrm>
              <a:off x="-1383818" y="1959226"/>
              <a:ext cx="3736496" cy="2501290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726759" y="2016159"/>
              <a:ext cx="3724343" cy="2241897"/>
            </a:xfrm>
            <a:prstGeom prst="rect">
              <a:avLst/>
            </a:prstGeom>
          </p:spPr>
        </p:pic>
        <p:sp>
          <p:nvSpPr>
            <p:cNvPr id="1771" name="Google Shape;1771;p41"/>
            <p:cNvSpPr/>
            <p:nvPr/>
          </p:nvSpPr>
          <p:spPr>
            <a:xfrm>
              <a:off x="1035863" y="48776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323528" y="2012175"/>
            <a:ext cx="3482071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PERIFÉRICOS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70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-92294" y="1987321"/>
            <a:ext cx="5526167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600" dirty="0"/>
              <a:t>TIPOS DE COMPUTADORES</a:t>
            </a:r>
          </a:p>
        </p:txBody>
      </p:sp>
      <p:sp>
        <p:nvSpPr>
          <p:cNvPr id="1640" name="Google Shape;1640;p40"/>
          <p:cNvSpPr txBox="1">
            <a:spLocks noGrp="1"/>
          </p:cNvSpPr>
          <p:nvPr>
            <p:ph type="title" idx="2"/>
          </p:nvPr>
        </p:nvSpPr>
        <p:spPr>
          <a:xfrm>
            <a:off x="1736362" y="1231507"/>
            <a:ext cx="17555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grpSp>
        <p:nvGrpSpPr>
          <p:cNvPr id="1642" name="Google Shape;1642;p40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643" name="Google Shape;1643;p40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0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0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0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0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0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0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0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0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0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0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0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0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0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0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40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718" name="Google Shape;1718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9" name="Google Shape;1719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20" name="Google Shape;1720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4" name="Google Shape;1724;p40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725" name="Google Shape;1725;p4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40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733" name="Google Shape;1733;p40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0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40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744" name="Google Shape;1744;p40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2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9EB0415A-16EA-17A9-2533-0128FBFA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9352" y="574700"/>
            <a:ext cx="3111525" cy="3898486"/>
          </a:xfrm>
          <a:prstGeom prst="rect">
            <a:avLst/>
          </a:prstGeom>
        </p:spPr>
      </p:pic>
      <p:pic>
        <p:nvPicPr>
          <p:cNvPr id="1028" name="Picture 4" descr="Gabriel Torres | Autor de livros e dono do site Clube do Hardware | Udemy">
            <a:extLst>
              <a:ext uri="{FF2B5EF4-FFF2-40B4-BE49-F238E27FC236}">
                <a16:creationId xmlns:a16="http://schemas.microsoft.com/office/drawing/2014/main" id="{28C76880-64AA-44A0-5BC7-C766C69A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56" y="1365209"/>
            <a:ext cx="2592288" cy="25922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5"/>
            <a:ext cx="4160400" cy="30693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263926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HARD 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19600" y="1054233"/>
            <a:ext cx="3858900" cy="30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significa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rígido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físico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significa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mercadoria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conjunto de itens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pt-BR" sz="1600" dirty="0"/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sz="1600" dirty="0"/>
              <a:t>“É tudo que podemos </a:t>
            </a:r>
            <a:r>
              <a:rPr lang="pt-BR" sz="1600" b="1" dirty="0"/>
              <a:t>tocar</a:t>
            </a:r>
            <a:r>
              <a:rPr lang="pt-BR" sz="1600" dirty="0"/>
              <a:t> no computador, como o teclado, mouse, monitor e as peças internas (processador, memória, HD). É a parte física que faz o computador funcionar”.</a:t>
            </a:r>
            <a:endParaRPr lang="pt-B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o Explicativo: Linha Dobrada Dupla 3">
            <a:extLst>
              <a:ext uri="{FF2B5EF4-FFF2-40B4-BE49-F238E27FC236}">
                <a16:creationId xmlns:a16="http://schemas.microsoft.com/office/drawing/2014/main" id="{FA8BFBD8-BBA4-3F65-0584-D52FE5849B54}"/>
              </a:ext>
            </a:extLst>
          </p:cNvPr>
          <p:cNvSpPr/>
          <p:nvPr/>
        </p:nvSpPr>
        <p:spPr>
          <a:xfrm>
            <a:off x="713099" y="2211710"/>
            <a:ext cx="1453106" cy="648072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36293"/>
              <a:gd name="adj6" fmla="val -15909"/>
              <a:gd name="adj7" fmla="val -133529"/>
              <a:gd name="adj8" fmla="val 25587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Explicativo: Linha Dobrada Dupla 4">
            <a:extLst>
              <a:ext uri="{FF2B5EF4-FFF2-40B4-BE49-F238E27FC236}">
                <a16:creationId xmlns:a16="http://schemas.microsoft.com/office/drawing/2014/main" id="{C8415186-3E44-FDCC-9D49-85CA5515D98C}"/>
              </a:ext>
            </a:extLst>
          </p:cNvPr>
          <p:cNvSpPr/>
          <p:nvPr/>
        </p:nvSpPr>
        <p:spPr>
          <a:xfrm rot="10800000" flipV="1">
            <a:off x="2329955" y="2715766"/>
            <a:ext cx="1377947" cy="7200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525283"/>
              <a:gd name="adj6" fmla="val -16238"/>
              <a:gd name="adj7" fmla="val -1528491"/>
              <a:gd name="adj8" fmla="val -6174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11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4684682" y="616092"/>
            <a:ext cx="16233134" cy="4040160"/>
            <a:chOff x="-7309320" y="616092"/>
            <a:chExt cx="16233134" cy="404016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309320" y="616092"/>
              <a:ext cx="15474105" cy="3974720"/>
              <a:chOff x="4743921" y="616092"/>
              <a:chExt cx="15474105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743921" y="1337730"/>
                <a:ext cx="3581123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MONITOR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GABINETE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8273810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TECLADO E MOUSE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561" y="1425161"/>
              <a:ext cx="3231091" cy="3231091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270472" y="1463217"/>
              <a:ext cx="4653342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MONITOR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38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-1075958" y="616092"/>
            <a:ext cx="16233134" cy="4040160"/>
            <a:chOff x="-7309320" y="616092"/>
            <a:chExt cx="16233134" cy="404016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309320" y="616092"/>
              <a:ext cx="15474105" cy="3974720"/>
              <a:chOff x="4743921" y="616092"/>
              <a:chExt cx="15474105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743921" y="1337730"/>
                <a:ext cx="3581123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MONITOR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GABINETE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8273810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TECLADO E MOUSE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561" y="1425161"/>
              <a:ext cx="3231091" cy="3231091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270472" y="1463217"/>
              <a:ext cx="4653342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GABINETE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845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-7381328" y="616092"/>
            <a:ext cx="16233134" cy="4040160"/>
            <a:chOff x="-7309320" y="616092"/>
            <a:chExt cx="16233134" cy="404016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309320" y="616092"/>
              <a:ext cx="15474105" cy="3974720"/>
              <a:chOff x="4743921" y="616092"/>
              <a:chExt cx="15474105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743921" y="1337730"/>
                <a:ext cx="3581123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MONITOR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GABINETE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8273810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TECLADO E MOUSE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561" y="1425161"/>
              <a:ext cx="3231091" cy="3231091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270472" y="1463217"/>
              <a:ext cx="4653342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accent1"/>
                </a:solidFill>
              </a:rPr>
              <a:t>TECLADO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 E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MOUSE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960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1"/>
          <p:cNvSpPr/>
          <p:nvPr/>
        </p:nvSpPr>
        <p:spPr>
          <a:xfrm>
            <a:off x="4270500" y="1059674"/>
            <a:ext cx="4160400" cy="3413227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SOFT 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0" name="Google Shape;1770;p41"/>
          <p:cNvSpPr txBox="1">
            <a:spLocks noGrp="1"/>
          </p:cNvSpPr>
          <p:nvPr>
            <p:ph type="body" idx="1"/>
          </p:nvPr>
        </p:nvSpPr>
        <p:spPr>
          <a:xfrm>
            <a:off x="4419600" y="1131590"/>
            <a:ext cx="3858900" cy="3341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significa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macio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suave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flexível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Ware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significa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mercadoria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conjunto de itens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sz="1600" dirty="0"/>
              <a:t>“São os </a:t>
            </a:r>
            <a:r>
              <a:rPr lang="pt-BR" sz="1600" b="1" dirty="0"/>
              <a:t>programas</a:t>
            </a:r>
            <a:r>
              <a:rPr lang="pt-BR" sz="1600" dirty="0"/>
              <a:t> que fazem o computador realizar tarefas, como o sistema operacional (Windows) e aplicativos (Word, navegador). É a parte que dá as instruções para o hardware.”</a:t>
            </a:r>
            <a:endParaRPr lang="pt-B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o Explicativo: Linha Dobrada Dupla 3">
            <a:extLst>
              <a:ext uri="{FF2B5EF4-FFF2-40B4-BE49-F238E27FC236}">
                <a16:creationId xmlns:a16="http://schemas.microsoft.com/office/drawing/2014/main" id="{FA8BFBD8-BBA4-3F65-0584-D52FE5849B54}"/>
              </a:ext>
            </a:extLst>
          </p:cNvPr>
          <p:cNvSpPr/>
          <p:nvPr/>
        </p:nvSpPr>
        <p:spPr>
          <a:xfrm>
            <a:off x="713099" y="2211710"/>
            <a:ext cx="1453106" cy="648072"/>
          </a:xfrm>
          <a:prstGeom prst="borderCallout3">
            <a:avLst>
              <a:gd name="adj1" fmla="val 18750"/>
              <a:gd name="adj2" fmla="val -8333"/>
              <a:gd name="adj3" fmla="val 18751"/>
              <a:gd name="adj4" fmla="val -18415"/>
              <a:gd name="adj5" fmla="val -100192"/>
              <a:gd name="adj6" fmla="val -18415"/>
              <a:gd name="adj7" fmla="val -101088"/>
              <a:gd name="adj8" fmla="val 26112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 Explicativo: Linha Dobrada Dupla 4">
            <a:extLst>
              <a:ext uri="{FF2B5EF4-FFF2-40B4-BE49-F238E27FC236}">
                <a16:creationId xmlns:a16="http://schemas.microsoft.com/office/drawing/2014/main" id="{C8415186-3E44-FDCC-9D49-85CA5515D98C}"/>
              </a:ext>
            </a:extLst>
          </p:cNvPr>
          <p:cNvSpPr/>
          <p:nvPr/>
        </p:nvSpPr>
        <p:spPr>
          <a:xfrm rot="10800000" flipV="1">
            <a:off x="2329957" y="2715766"/>
            <a:ext cx="1233931" cy="117726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81398"/>
              <a:gd name="adj6" fmla="val -16575"/>
              <a:gd name="adj7" fmla="val -584610"/>
              <a:gd name="adj8" fmla="val -7909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3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4848702" y="616092"/>
            <a:ext cx="15124801" cy="3974720"/>
            <a:chOff x="-7145300" y="616092"/>
            <a:chExt cx="15124801" cy="397472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145300" y="616092"/>
              <a:ext cx="14628954" cy="3974720"/>
              <a:chOff x="4907941" y="616092"/>
              <a:chExt cx="14628954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/>
            </p:blipFill>
            <p:spPr>
              <a:xfrm>
                <a:off x="4907941" y="1337730"/>
                <a:ext cx="3253082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INSTAGRAM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WORD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7592679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CHROME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/>
          </p:blipFill>
          <p:spPr>
            <a:xfrm>
              <a:off x="-1360561" y="1536903"/>
              <a:ext cx="3231091" cy="300760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/>
          </p:blipFill>
          <p:spPr>
            <a:xfrm>
              <a:off x="5214784" y="1463217"/>
              <a:ext cx="2764717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SOFTWARE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AB9315-FA1D-1C42-2C47-EE9B631A7B9F}"/>
              </a:ext>
            </a:extLst>
          </p:cNvPr>
          <p:cNvSpPr txBox="1"/>
          <p:nvPr/>
        </p:nvSpPr>
        <p:spPr>
          <a:xfrm>
            <a:off x="17208786" y="4227934"/>
            <a:ext cx="27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s://en.m.wikipedia.org/wiki/File:Google_Chrome_icon_(September_2014)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27812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B01085F-9372-3DE9-EDC8-F8F6CF4AC0F4}"/>
              </a:ext>
            </a:extLst>
          </p:cNvPr>
          <p:cNvGrpSpPr/>
          <p:nvPr/>
        </p:nvGrpSpPr>
        <p:grpSpPr>
          <a:xfrm>
            <a:off x="-1047745" y="616092"/>
            <a:ext cx="15124801" cy="3974720"/>
            <a:chOff x="-7145300" y="616092"/>
            <a:chExt cx="15124801" cy="3974720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17370B9-B782-0256-8F8F-5E3EE689E659}"/>
                </a:ext>
              </a:extLst>
            </p:cNvPr>
            <p:cNvGrpSpPr/>
            <p:nvPr/>
          </p:nvGrpSpPr>
          <p:grpSpPr>
            <a:xfrm>
              <a:off x="-7145300" y="616092"/>
              <a:ext cx="14628954" cy="3974720"/>
              <a:chOff x="4907941" y="616092"/>
              <a:chExt cx="14628954" cy="3974720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EEC734D7-5836-1A4F-2A3C-09C14D0E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/>
            </p:blipFill>
            <p:spPr>
              <a:xfrm>
                <a:off x="4907941" y="1337730"/>
                <a:ext cx="3253082" cy="3253082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86C3C51C-948F-C487-D623-029B05FD7370}"/>
                  </a:ext>
                </a:extLst>
              </p:cNvPr>
              <p:cNvSpPr/>
              <p:nvPr/>
            </p:nvSpPr>
            <p:spPr>
              <a:xfrm>
                <a:off x="5508104" y="688100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INSTAGRAM</a:t>
                </a:r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1C599E51-DEDC-1428-7A7F-114ADFBD6FC1}"/>
                  </a:ext>
                </a:extLst>
              </p:cNvPr>
              <p:cNvSpPr/>
              <p:nvPr/>
            </p:nvSpPr>
            <p:spPr>
              <a:xfrm>
                <a:off x="11336117" y="627534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WORD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035A8E6A-D611-E4A1-2016-6C51BAE158AF}"/>
                  </a:ext>
                </a:extLst>
              </p:cNvPr>
              <p:cNvSpPr/>
              <p:nvPr/>
            </p:nvSpPr>
            <p:spPr>
              <a:xfrm>
                <a:off x="17592679" y="616092"/>
                <a:ext cx="1944216" cy="515498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CHROME</a:t>
                </a:r>
              </a:p>
            </p:txBody>
          </p:sp>
        </p:grp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D78DECBD-FDC2-226B-39AC-2AE99F33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/>
          </p:blipFill>
          <p:spPr>
            <a:xfrm>
              <a:off x="-1360561" y="1536903"/>
              <a:ext cx="3231091" cy="300760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98262E1-4C36-9865-6D51-1C459FE3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/>
            <a:stretch/>
          </p:blipFill>
          <p:spPr>
            <a:xfrm>
              <a:off x="5214784" y="1463217"/>
              <a:ext cx="2764717" cy="2764717"/>
            </a:xfrm>
            <a:prstGeom prst="rect">
              <a:avLst/>
            </a:prstGeom>
          </p:spPr>
        </p:pic>
      </p:grpSp>
      <p:sp>
        <p:nvSpPr>
          <p:cNvPr id="1768" name="Google Shape;1768;p41"/>
          <p:cNvSpPr/>
          <p:nvPr/>
        </p:nvSpPr>
        <p:spPr>
          <a:xfrm>
            <a:off x="-2085615" y="-308569"/>
            <a:ext cx="6153559" cy="5616623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9" name="Google Shape;1769;p41"/>
          <p:cNvSpPr txBox="1">
            <a:spLocks noGrp="1"/>
          </p:cNvSpPr>
          <p:nvPr>
            <p:ph type="title"/>
          </p:nvPr>
        </p:nvSpPr>
        <p:spPr>
          <a:xfrm>
            <a:off x="713099" y="2012175"/>
            <a:ext cx="3092499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SOFTWARE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AB9315-FA1D-1C42-2C47-EE9B631A7B9F}"/>
              </a:ext>
            </a:extLst>
          </p:cNvPr>
          <p:cNvSpPr txBox="1"/>
          <p:nvPr/>
        </p:nvSpPr>
        <p:spPr>
          <a:xfrm>
            <a:off x="17208786" y="4227934"/>
            <a:ext cx="27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s://en.m.wikipedia.org/wiki/File:Google_Chrome_icon_(September_2014)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16620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237</Words>
  <Application>Microsoft Office PowerPoint</Application>
  <PresentationFormat>Apresentação na tela (16:9)</PresentationFormat>
  <Paragraphs>53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Archivo Light</vt:lpstr>
      <vt:lpstr>Arial</vt:lpstr>
      <vt:lpstr>Orbitron</vt:lpstr>
      <vt:lpstr>Cuprum</vt:lpstr>
      <vt:lpstr>Virtual Metaverse Project Proposal by Slidesgo</vt:lpstr>
      <vt:lpstr>CONCEITOS BÁSICOS: HARDWARE, SOFTWARE E PERIFÉRICOS</vt:lpstr>
      <vt:lpstr>Apresentação do PowerPoint</vt:lpstr>
      <vt:lpstr>HARD WARE</vt:lpstr>
      <vt:lpstr>MONITOR</vt:lpstr>
      <vt:lpstr>GABINETE</vt:lpstr>
      <vt:lpstr>TECLADO  E  MOUSE</vt:lpstr>
      <vt:lpstr>SOFT WARE</vt:lpstr>
      <vt:lpstr>SOFTWARE</vt:lpstr>
      <vt:lpstr>SOFTWARE</vt:lpstr>
      <vt:lpstr>SOFTWARE</vt:lpstr>
      <vt:lpstr>PERIFÉRICOS</vt:lpstr>
      <vt:lpstr>PERIFÉRICOS</vt:lpstr>
      <vt:lpstr>PERIFÉRICOS</vt:lpstr>
      <vt:lpstr>PERIFÉRICOS</vt:lpstr>
      <vt:lpstr>TIPOS DE COMPUTADORES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Informática</dc:title>
  <dc:creator>Rosilane</dc:creator>
  <cp:lastModifiedBy>cristian ramos dos santos</cp:lastModifiedBy>
  <cp:revision>15</cp:revision>
  <dcterms:modified xsi:type="dcterms:W3CDTF">2025-02-26T12:43:16Z</dcterms:modified>
</cp:coreProperties>
</file>